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9840EA-09FC-4CDF-B58F-E0AD9A8564B0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D9DDA5-D6E6-4B40-BA8C-1DF009EE28C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21DF771-A774-4803-811A-0D7750CA2178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16D0F8-94D6-4324-85BD-90F665E70CD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D492B0-8A71-4DC1-B547-ADF56D8EB18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65BF245-A101-4D11-BDB9-81EA72CFAC1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EDB75F4-9C55-4E53-BC4F-E00A2D6426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E110F21-25C9-42C6-A30E-AB9747D243C9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657D7B5-2508-4B90-BC87-E05B35EB3D1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B353CB98-6CFD-40FF-B997-4F85DE2DEC5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F8E70D4D-1827-4668-A3B4-851FFB5EB6E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E2B7D8-31AE-412A-A9C5-6DCCC8FEBB7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32D17C4-8525-4697-B39A-A0096FAE9EC4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70F3AB10-B8FA-451B-A63B-28402A59C7F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724F620-17B0-4CB8-AC44-B171A3FCF95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4569159-3029-4F9F-B7F8-20F49C725696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20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8040" y="132660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20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8040" y="3044160"/>
            <a:ext cx="29206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4E953D-6683-4308-AB4A-7C132C170744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6C54EDD-2041-482B-8211-3A6ECDCAAA54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A835C72-7931-4345-A118-1FCE688880D8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1C5E5EA-9D5A-4E3B-81AE-45B7967D0F0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1280" cy="4386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E159672-A988-45D6-9272-14B4F8BCFDF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56E4E22-7AFC-4DEF-85F8-8BC642BAB93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320" y="304416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D3B3E15-C645-4664-9FD5-E9733D3F25A8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320" y="1326600"/>
            <a:ext cx="442656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160"/>
            <a:ext cx="9071280" cy="15681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2A4A50C-A8AF-4E5E-B50C-9764AD3BF059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942B631-54A0-4EAC-A065-B3A91D516F9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64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FE3DA0BF-78C3-4E28-B4EA-3122C9E3E358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920" cy="390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Samples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301320" y="1974960"/>
            <a:ext cx="9071280" cy="164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Calibration samples (model building)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Validation samples (model testing)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Prediction samples (Property prediction for further analyses)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280" cy="946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latin typeface="Arial"/>
              </a:rPr>
              <a:t>Sample sets / location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0" t="0" r="0" b="28224"/>
          <a:stretch/>
        </p:blipFill>
        <p:spPr>
          <a:xfrm>
            <a:off x="228600" y="1143000"/>
            <a:ext cx="8557560" cy="4343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504360" y="22644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latin typeface="Arial"/>
              </a:rPr>
              <a:t>Calibration samples / model building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rcRect l="0" t="0" r="67155" b="36286"/>
          <a:stretch/>
        </p:blipFill>
        <p:spPr>
          <a:xfrm>
            <a:off x="7935480" y="45360"/>
            <a:ext cx="1965960" cy="269748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6796800" y="3007800"/>
            <a:ext cx="3319200" cy="237060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300960" y="1326600"/>
            <a:ext cx="9071280" cy="3702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151 samples with available near-infrared data and paired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wet chemistry data (soil organic carbon)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Provide basis for calibration modeling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Sample origin: 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Rwenzori foothills, Itwara forest reserve,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Kibale National Park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Land use: cropland and forest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Infrared spectrometer: Vertex70 BRUKER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NIR wavelength range: 1300 – 2550 nm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Wet chemistry method: Dry combustion (CN analyzer)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/>
          <p:nvPr/>
        </p:nvSpPr>
        <p:spPr>
          <a:xfrm>
            <a:off x="504720" y="22680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latin typeface="Arial"/>
              </a:rPr>
              <a:t>Validation samples / model testing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34418" t="0" r="34216" b="36286"/>
          <a:stretch/>
        </p:blipFill>
        <p:spPr>
          <a:xfrm>
            <a:off x="7862400" y="228600"/>
            <a:ext cx="1967040" cy="282600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50472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19 samples soil organic carbon data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Provide basis for testing of the performance of the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established calibration model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Sample origin: 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Kibale National Park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Land use: forest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Infrared spectrometer: </a:t>
            </a:r>
            <a:r>
              <a:rPr b="1" lang="en-US" sz="2000" spc="-1" strike="noStrike">
                <a:latin typeface="Arial"/>
              </a:rPr>
              <a:t>need to be measured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Noto Sans CJK SC"/>
              </a:rPr>
              <a:t>Wet chemistry method: Dry combustion (CN analyzer)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/>
          <p:nvPr/>
        </p:nvSpPr>
        <p:spPr>
          <a:xfrm>
            <a:off x="505080" y="22716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latin typeface="Arial"/>
              </a:rPr>
              <a:t>Prediction samples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65774" t="0" r="0" b="38705"/>
          <a:stretch/>
        </p:blipFill>
        <p:spPr>
          <a:xfrm>
            <a:off x="7554600" y="313200"/>
            <a:ext cx="2165760" cy="274284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50508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20 samples without any data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Need to be analyzed for subsequent data analyses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Sample origin:  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Two contrasting soil cores 0 – 100 cm</a:t>
            </a:r>
            <a:br>
              <a:rPr sz="2000"/>
            </a:br>
            <a:r>
              <a:rPr b="0" lang="en-US" sz="2000" spc="-1" strike="noStrike">
                <a:latin typeface="Arial"/>
              </a:rPr>
              <a:t>	</a:t>
            </a:r>
            <a:r>
              <a:rPr b="0" lang="en-US" sz="2000" spc="-1" strike="noStrike">
                <a:latin typeface="Arial"/>
              </a:rPr>
              <a:t>from Kibale National Park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Land use: forest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Infrared spectrometer: </a:t>
            </a:r>
            <a:r>
              <a:rPr b="1" lang="en-US" sz="2000" spc="-1" strike="noStrike">
                <a:latin typeface="Arial"/>
              </a:rPr>
              <a:t>need to be measured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/>
          <p:nvPr/>
        </p:nvSpPr>
        <p:spPr>
          <a:xfrm>
            <a:off x="505440" y="227520"/>
            <a:ext cx="9071280" cy="9460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latin typeface="Arial"/>
              </a:rPr>
              <a:t>Reference data (SOC data)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686160" y="2743200"/>
            <a:ext cx="5485680" cy="228528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505440" y="1326600"/>
            <a:ext cx="9071280" cy="3287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Calibration set: 0.3 – 54.9 g SOC kg</a:t>
            </a:r>
            <a:r>
              <a:rPr b="0" lang="en-US" sz="2000" spc="-1" strike="noStrike" baseline="33000">
                <a:latin typeface="Arial"/>
              </a:rPr>
              <a:t>-1 </a:t>
            </a:r>
            <a:r>
              <a:rPr b="0" lang="en-US" sz="2000" spc="-1" strike="noStrike">
                <a:latin typeface="Arial"/>
              </a:rPr>
              <a:t>dry soil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  <a:ea typeface="Noto Sans CJK SC"/>
              </a:rPr>
              <a:t>Validation set:  2.9 – 68.5  SOC kg</a:t>
            </a:r>
            <a:r>
              <a:rPr b="0" lang="en-US" sz="2000" spc="-1" strike="noStrike" baseline="33000">
                <a:latin typeface="Arial"/>
                <a:ea typeface="Noto Sans CJK SC"/>
              </a:rPr>
              <a:t>-1 </a:t>
            </a:r>
            <a:r>
              <a:rPr b="0" lang="en-US" sz="2000" spc="-1" strike="noStrike">
                <a:latin typeface="Arial"/>
                <a:ea typeface="Noto Sans CJK SC"/>
              </a:rPr>
              <a:t>dry soil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2024-08-18T13:52:17Z</dcterms:created>
  <dc:creator/>
  <dc:description/>
  <dc:language>en-US</dc:language>
  <cp:lastModifiedBy/>
  <dcterms:modified xsi:type="dcterms:W3CDTF">2024-08-18T14:36:35Z</dcterms:modified>
  <cp:revision>4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